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97" r:id="rId3"/>
    <p:sldId id="398" r:id="rId4"/>
    <p:sldId id="400" r:id="rId5"/>
    <p:sldId id="399" r:id="rId6"/>
    <p:sldId id="401" r:id="rId7"/>
    <p:sldId id="402" r:id="rId8"/>
    <p:sldId id="407" r:id="rId9"/>
    <p:sldId id="405" r:id="rId10"/>
    <p:sldId id="403" r:id="rId11"/>
    <p:sldId id="404" r:id="rId12"/>
    <p:sldId id="406" r:id="rId13"/>
    <p:sldId id="408" r:id="rId14"/>
    <p:sldId id="410" r:id="rId15"/>
    <p:sldId id="388" r:id="rId16"/>
    <p:sldId id="409" r:id="rId17"/>
    <p:sldId id="411" r:id="rId18"/>
    <p:sldId id="412" r:id="rId19"/>
    <p:sldId id="413" r:id="rId20"/>
    <p:sldId id="307" r:id="rId21"/>
    <p:sldId id="414" r:id="rId22"/>
    <p:sldId id="287" r:id="rId23"/>
    <p:sldId id="387" r:id="rId24"/>
    <p:sldId id="415" r:id="rId25"/>
    <p:sldId id="386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36622-FA68-4FB2-92D5-B45C73EBC525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F91E0-F26C-4F4F-9735-86651678D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8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BC8BA-3B99-4D47-8B3D-B9367D6D11C2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FA8E-3429-43AD-9FF3-E37AF3474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4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1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0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3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9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3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4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4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7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3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9F9C5-5151-4216-88A1-A797E801D7C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9AB6-1C4C-4DB7-B2AA-2255A6325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pbfgos.org/novost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AGPUnW_KOXa0VZUHUxWnZ3S1RoVlVyQmFuZ3hSa21xM1Zn/view?usp=shari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bfgos.org/srednee-polnoe-obshee-obrazovani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fgos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appo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osoospb@gmail.com" TargetMode="External"/><Relationship Id="rId2" Type="http://schemas.openxmlformats.org/officeDocument/2006/relationships/hyperlink" Target="http://www.spbappo.ru/institut-obschego-obrazovaniya/JavaScript'%20type='text/javascript'%3e%20%3c!--%20var%20prefix%20=%20'mailto:';%20var%20suffix%20=%20'';%20var%20attribs%20=%20'';%20var%20path%20=%20'hr'%20+%20'ef'%20+%20'=';%20var%20addy78232%20=%20'kosoospb'%20+%20'@';%20addy78232%20=%20addy78232%20+%20'gmail'%20+%20'.'%20+%20'com';%20document.write(%20'%3ca%20'%20+%20path%20+%20'/''%20+%20prefix%20+%20addy78232%20+%20suffix%20+%20'/''%20+%20attribs%20+%20'%3e'%20);%20document.write(%20addy78232%20);%20document.write(%20'%3c/a%3e'%20);%20/--%3e%20%3c/script%3e%3cscript%20language='JavaScript'%20type='text/javascript'%3e%20%3c!--%20document.write(%20'%3cspan%20style=/'display:%20none;/'%3e'%20);%20/--%3e%20%3c/script%3e%D0%AD%D1%82%D0%BE%D1%82%20e-mail%20%D0%B0%D0%B4%D1%80%D0%B5%D1%81%20%D0%B7%D0%B0%D1%89%D0%B8%D1%89%D0%B5%D0%BD%20%D0%BE%D1%82%20%D1%81%D0%BF%D0%B0%D0%BC-%D0%B1%D0%BE%D1%82%D0%BE%D0%B2,%20%D0%B4%D0%BB%D1%8F%20%D0%B5%D0%B3%D0%BE%20%D0%BF%D1%80%D0%BE%D1%81%D0%BC%D0%BE%D1%82%D1%80%D0%B0%20%D1%83%20%D0%92%D0%B0%D1%81%20%D0%B4%D0%BE%D0%BB%D0%B6%D0%B5%D0%BD%20%D0%B1%D1%8B%D1%82%D1%8C%20%D0%B2%D0%BA%D0%BB%D1%8E%D1%87%D0%B5%D0%BD%20Javascript%20%3cscript%20language='JavaScript'%20type='text/javascript'%3e%20%3c!--%20document.write(%20'%3c/'%20);%20document.write(%20'span%3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g.ru/2010/12/19/obrstandart-site-dok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2211" y="2491698"/>
            <a:ext cx="3500279" cy="4212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75" y="4797427"/>
            <a:ext cx="6696075" cy="11525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dirty="0" smtClean="0"/>
              <a:t>Муштавинская И.В.</a:t>
            </a:r>
            <a:endParaRPr lang="ru-RU" sz="2000" dirty="0"/>
          </a:p>
        </p:txBody>
      </p:sp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1584325" y="245268"/>
            <a:ext cx="8717915" cy="221052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4800" b="1"/>
              <a:t>Актуальные вопросы реализации ФГОС ООО</a:t>
            </a:r>
            <a:endParaRPr lang="ru-RU" altLang="ru-RU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95550" y="3068639"/>
            <a:ext cx="7200900" cy="1512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T Sans" pitchFamily="34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T Sans" pitchFamily="34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T Sans" pitchFamily="34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T Sans" pitchFamily="34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5" name="Подзаголовок 2"/>
          <p:cNvSpPr txBox="1">
            <a:spLocks/>
          </p:cNvSpPr>
          <p:nvPr/>
        </p:nvSpPr>
        <p:spPr bwMode="auto">
          <a:xfrm>
            <a:off x="2208214" y="0"/>
            <a:ext cx="77041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ru-RU" sz="2800">
                <a:solidFill>
                  <a:srgbClr val="898989"/>
                </a:solidFill>
                <a:latin typeface="PT Sans" charset="-52"/>
              </a:rPr>
              <a:t>I</a:t>
            </a:r>
            <a:endParaRPr lang="ru-RU" altLang="ru-RU" sz="2800">
              <a:solidFill>
                <a:srgbClr val="898989"/>
              </a:solidFill>
              <a:latin typeface="PT San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703" y="2671698"/>
            <a:ext cx="5025496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92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 txBox="1">
            <a:spLocks noGrp="1"/>
          </p:cNvSpPr>
          <p:nvPr>
            <p:ph type="title"/>
          </p:nvPr>
        </p:nvSpPr>
        <p:spPr>
          <a:xfrm>
            <a:off x="22082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altLang="ru-RU" sz="3600" b="1" i="1">
                <a:latin typeface="Calibri" panose="020F0502020204030204" pitchFamily="34" charset="0"/>
              </a:rPr>
              <a:t>Не только или не столько  знания, но и…</a:t>
            </a:r>
          </a:p>
        </p:txBody>
      </p:sp>
      <p:sp>
        <p:nvSpPr>
          <p:cNvPr id="16387" name="Текст 4"/>
          <p:cNvSpPr>
            <a:spLocks noGrp="1"/>
          </p:cNvSpPr>
          <p:nvPr>
            <p:ph type="body" idx="1"/>
          </p:nvPr>
        </p:nvSpPr>
        <p:spPr>
          <a:xfrm>
            <a:off x="1676400" y="1268413"/>
            <a:ext cx="4040188" cy="639762"/>
          </a:xfrm>
        </p:spPr>
        <p:txBody>
          <a:bodyPr/>
          <a:lstStyle/>
          <a:p>
            <a:r>
              <a:rPr lang="ru-RU" altLang="ru-RU" smtClean="0">
                <a:latin typeface="Calibri" pitchFamily="34" charset="0"/>
              </a:rPr>
              <a:t>ДоФГОСовский подход:</a:t>
            </a:r>
          </a:p>
        </p:txBody>
      </p:sp>
      <p:sp>
        <p:nvSpPr>
          <p:cNvPr id="16388" name="Объект 5"/>
          <p:cNvSpPr>
            <a:spLocks noGrp="1"/>
          </p:cNvSpPr>
          <p:nvPr>
            <p:ph idx="2"/>
          </p:nvPr>
        </p:nvSpPr>
        <p:spPr>
          <a:xfrm>
            <a:off x="1828800" y="1916114"/>
            <a:ext cx="3352800" cy="4040187"/>
          </a:xfrm>
        </p:spPr>
        <p:txBody>
          <a:bodyPr/>
          <a:lstStyle/>
          <a:p>
            <a:r>
              <a:rPr lang="ru-RU" altLang="ru-RU" smtClean="0">
                <a:latin typeface="Calibri" pitchFamily="34" charset="0"/>
              </a:rPr>
              <a:t>Ориентация на ЗУНы – знания-умения-навыки</a:t>
            </a:r>
          </a:p>
          <a:p>
            <a:r>
              <a:rPr lang="ru-RU" altLang="ru-RU" smtClean="0">
                <a:latin typeface="Calibri" pitchFamily="34" charset="0"/>
              </a:rPr>
              <a:t>Знаниевый репродуктивный подход</a:t>
            </a:r>
          </a:p>
        </p:txBody>
      </p:sp>
      <p:sp>
        <p:nvSpPr>
          <p:cNvPr id="16389" name="Текст 6"/>
          <p:cNvSpPr>
            <a:spLocks noGrp="1"/>
          </p:cNvSpPr>
          <p:nvPr>
            <p:ph type="body" idx="3"/>
          </p:nvPr>
        </p:nvSpPr>
        <p:spPr>
          <a:xfrm>
            <a:off x="6167439" y="1268413"/>
            <a:ext cx="4041775" cy="639762"/>
          </a:xfrm>
        </p:spPr>
        <p:txBody>
          <a:bodyPr/>
          <a:lstStyle/>
          <a:p>
            <a:r>
              <a:rPr lang="ru-RU" altLang="ru-RU" smtClean="0">
                <a:latin typeface="Calibri" pitchFamily="34" charset="0"/>
              </a:rPr>
              <a:t>ФГОСовский подход:</a:t>
            </a:r>
          </a:p>
        </p:txBody>
      </p:sp>
      <p:sp>
        <p:nvSpPr>
          <p:cNvPr id="16390" name="Объект 7"/>
          <p:cNvSpPr>
            <a:spLocks noGrp="1"/>
          </p:cNvSpPr>
          <p:nvPr>
            <p:ph idx="4"/>
          </p:nvPr>
        </p:nvSpPr>
        <p:spPr>
          <a:xfrm>
            <a:off x="5632451" y="1908176"/>
            <a:ext cx="4505325" cy="395922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altLang="ru-RU" sz="1800">
                <a:latin typeface="Calibri" pitchFamily="34" charset="0"/>
              </a:rPr>
              <a:t>Новые ориентиры и формулировки планируемых результатов:</a:t>
            </a:r>
          </a:p>
          <a:p>
            <a:pPr algn="just">
              <a:lnSpc>
                <a:spcPct val="115000"/>
              </a:lnSpc>
            </a:pPr>
            <a:r>
              <a:rPr lang="ru-RU" altLang="ru-RU" sz="1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Предметные результаты</a:t>
            </a:r>
          </a:p>
          <a:p>
            <a:pPr algn="just">
              <a:lnSpc>
                <a:spcPct val="115000"/>
              </a:lnSpc>
            </a:pPr>
            <a:r>
              <a:rPr lang="ru-RU" altLang="ru-RU" sz="1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Метапредметные результаты</a:t>
            </a:r>
            <a:endParaRPr lang="ru-RU" altLang="ru-RU" sz="1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800" b="1" i="1">
                <a:latin typeface="Times New Roman" pitchFamily="18" charset="0"/>
                <a:cs typeface="Calibri" pitchFamily="34" charset="0"/>
              </a:rPr>
              <a:t>Личностные результаты</a:t>
            </a:r>
            <a:endParaRPr lang="ru-RU" altLang="ru-RU" sz="1800">
              <a:latin typeface="Calibri" pitchFamily="34" charset="0"/>
            </a:endParaRPr>
          </a:p>
          <a:p>
            <a:r>
              <a:rPr lang="ru-RU" altLang="ru-RU" sz="1800">
                <a:latin typeface="Calibri" pitchFamily="34" charset="0"/>
              </a:rPr>
              <a:t>УУД – универсальные учебные действия -о</a:t>
            </a:r>
            <a:r>
              <a:rPr lang="ru-RU" altLang="ru-RU" sz="1800" i="1">
                <a:latin typeface="Calibri" pitchFamily="34" charset="0"/>
              </a:rPr>
              <a:t>владение учащимися универсальными учебными действиями создаёт возможность </a:t>
            </a:r>
            <a:r>
              <a:rPr lang="ru-RU" altLang="ru-RU" sz="1800" b="1" i="1">
                <a:latin typeface="Calibri" pitchFamily="34" charset="0"/>
              </a:rPr>
              <a:t>самостоятельного успешного усвоения новых знаний</a:t>
            </a:r>
            <a:r>
              <a:rPr lang="ru-RU" altLang="ru-RU" sz="1800" i="1">
                <a:latin typeface="Calibri" pitchFamily="34" charset="0"/>
              </a:rPr>
              <a:t>, умений и компетентностей, включая организацию усвоения, т.е. </a:t>
            </a:r>
            <a:r>
              <a:rPr lang="ru-RU" altLang="ru-RU" sz="1800" b="1" i="1">
                <a:latin typeface="Calibri" pitchFamily="34" charset="0"/>
              </a:rPr>
              <a:t>умения учиться</a:t>
            </a:r>
            <a:endParaRPr lang="ru-RU" altLang="ru-RU" sz="1800" b="1">
              <a:latin typeface="Calibri" pitchFamily="34" charset="0"/>
            </a:endParaRPr>
          </a:p>
          <a:p>
            <a:r>
              <a:rPr lang="ru-RU" altLang="ru-RU" sz="1800">
                <a:latin typeface="Calibri" pitchFamily="34" charset="0"/>
              </a:rPr>
              <a:t>Системно-деятельносный компетентностный подход</a:t>
            </a:r>
          </a:p>
          <a:p>
            <a:endParaRPr lang="ru-RU" altLang="ru-RU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10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Урок, как пространство формирования метапредметных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Современные образовательные технологии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характера</a:t>
            </a:r>
          </a:p>
          <a:p>
            <a:pPr marL="0" indent="0"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Современные образовательные технологии </a:t>
            </a:r>
            <a:r>
              <a:rPr lang="ru-RU" altLang="ru-RU" dirty="0" err="1">
                <a:cs typeface="Times New Roman" panose="02020603050405020304" pitchFamily="18" charset="0"/>
              </a:rPr>
              <a:t>метакогнитивного</a:t>
            </a:r>
            <a:r>
              <a:rPr lang="ru-RU" altLang="ru-RU" dirty="0">
                <a:cs typeface="Times New Roman" panose="02020603050405020304" pitchFamily="18" charset="0"/>
              </a:rPr>
              <a:t> рефлексивного характера (</a:t>
            </a:r>
            <a:r>
              <a:rPr lang="ru-RU" altLang="ru-RU" dirty="0" err="1">
                <a:cs typeface="Times New Roman" panose="02020603050405020304" pitchFamily="18" charset="0"/>
              </a:rPr>
              <a:t>метапредметного</a:t>
            </a:r>
            <a:r>
              <a:rPr lang="ru-RU" altLang="ru-RU" dirty="0">
                <a:cs typeface="Times New Roman" panose="02020603050405020304" pitchFamily="18" charset="0"/>
              </a:rPr>
              <a:t> характера в терминологии ФГОС)  сегодня становятся важнейшим ресурсом модернизации современного образования, помогают активизировать и другие ресурсы современного урока</a:t>
            </a:r>
            <a:endParaRPr lang="ru-RU" altLang="ru-RU" dirty="0"/>
          </a:p>
          <a:p>
            <a:pPr marL="0" indent="0">
              <a:buNone/>
            </a:pPr>
            <a:r>
              <a:rPr lang="ru-RU" dirty="0"/>
              <a:t>Современные образовательные технологии, такие как метод проектов, технология развития критического мышления, педагогические мастерские, дебаты, проектные, исследовательские и дискуссионные технологии, кейс-метод, технология портфолио, диалоговые технологии в полной мере могут быть отнесены к </a:t>
            </a:r>
            <a:r>
              <a:rPr lang="ru-RU" b="1" i="1" dirty="0"/>
              <a:t>технологиям определенного </a:t>
            </a:r>
            <a:r>
              <a:rPr lang="ru-RU" b="1" i="1" dirty="0" smtClean="0"/>
              <a:t>характера </a:t>
            </a:r>
            <a:r>
              <a:rPr lang="ru-RU" b="1" i="1" dirty="0" err="1" smtClean="0"/>
              <a:t>метапредметного</a:t>
            </a:r>
            <a:r>
              <a:rPr lang="ru-RU" b="1" i="1" dirty="0" smtClean="0"/>
              <a:t> (на языке стандарта)</a:t>
            </a: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9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96824" y="145669"/>
            <a:ext cx="10515600" cy="1325563"/>
          </a:xfrm>
        </p:spPr>
        <p:txBody>
          <a:bodyPr/>
          <a:lstStyle/>
          <a:p>
            <a:pPr algn="ctr"/>
            <a: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br>
              <a:rPr lang="ru-RU" alt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374904" y="923755"/>
            <a:ext cx="10515600" cy="4351338"/>
          </a:xfrm>
        </p:spPr>
        <p:txBody>
          <a:bodyPr/>
          <a:lstStyle/>
          <a:p>
            <a:pPr marL="0" indent="0"/>
            <a:endParaRPr lang="ru-RU" altLang="ru-RU" dirty="0" smtClean="0"/>
          </a:p>
        </p:txBody>
      </p:sp>
      <p:pic>
        <p:nvPicPr>
          <p:cNvPr id="4" name="Рисунок 11" descr="C:\Users\Муштавинская\Pictures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9" y="1818101"/>
            <a:ext cx="2374309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3" descr="C:\Users\Муштавинская\Pictures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85" y="1848050"/>
            <a:ext cx="2183192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karo.spb.ru/wa-data/public/shop/products/30/09/930/images/1968/1968.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78" y="1910341"/>
            <a:ext cx="226966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инструктивно-методических писем и методических рекомендаций (сайт СПб АППО: методическая деятельность, сопровождение учебного плана…)</a:t>
            </a:r>
          </a:p>
          <a:p>
            <a:r>
              <a:rPr lang="ru-RU" dirty="0" smtClean="0"/>
              <a:t>Пособие «Внеурочная деятельность: содержание и технологии реализации»</a:t>
            </a:r>
          </a:p>
          <a:p>
            <a:r>
              <a:rPr lang="ru-RU" dirty="0" smtClean="0"/>
              <a:t>База программ ВД</a:t>
            </a:r>
          </a:p>
          <a:p>
            <a:r>
              <a:rPr lang="ru-RU" dirty="0" smtClean="0"/>
              <a:t>Новые метод. рекомендации на сайте СПб АППО и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www.spbfgos.org/novosti/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762" y="3504796"/>
            <a:ext cx="2179336" cy="32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529" t="4394" r="-16960" b="3181"/>
          <a:stretch/>
        </p:blipFill>
        <p:spPr>
          <a:xfrm>
            <a:off x="1288472" y="228600"/>
            <a:ext cx="10903527" cy="63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1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err="1" smtClean="0"/>
              <a:t>Метарезультаты</a:t>
            </a:r>
            <a:r>
              <a:rPr lang="ru-RU" sz="4000" i="1" dirty="0" smtClean="0"/>
              <a:t> во внеурочной деятельности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497" y="1825624"/>
            <a:ext cx="10849303" cy="503237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Наряду со знакомыми формами и «</a:t>
            </a:r>
            <a:r>
              <a:rPr lang="ru-RU" dirty="0" err="1" smtClean="0"/>
              <a:t>околопредметным</a:t>
            </a:r>
            <a:r>
              <a:rPr lang="ru-RU" dirty="0" smtClean="0"/>
              <a:t>» содержанием  внеурочная деятельность дает возможность организовать максимально насыщенную </a:t>
            </a:r>
            <a:r>
              <a:rPr lang="ru-RU" dirty="0" err="1" smtClean="0"/>
              <a:t>метапредметную</a:t>
            </a:r>
            <a:r>
              <a:rPr lang="ru-RU" dirty="0" smtClean="0"/>
              <a:t> среду. Именно в рамках внеурочной деятельности образовательное учреждение может создать </a:t>
            </a:r>
            <a:r>
              <a:rPr lang="ru-RU" b="1" i="1" dirty="0" smtClean="0"/>
              <a:t>оптимальные условия для достижения метапредметных результатов реализации основной образовательной программы.</a:t>
            </a:r>
          </a:p>
          <a:p>
            <a:pPr algn="just"/>
            <a:r>
              <a:rPr lang="ru-RU" dirty="0" smtClean="0"/>
              <a:t>Проектирование метапредметных программ может быть построено по разным основаниям. Это могут быть отдельные курсы – </a:t>
            </a:r>
            <a:r>
              <a:rPr lang="ru-RU" b="1" i="1" dirty="0" err="1" smtClean="0"/>
              <a:t>метапредметы</a:t>
            </a:r>
            <a:r>
              <a:rPr lang="ru-RU" dirty="0" smtClean="0"/>
              <a:t>, в основе которого лежит </a:t>
            </a:r>
            <a:r>
              <a:rPr lang="ru-RU" dirty="0" err="1" smtClean="0"/>
              <a:t>мыследеятельностный</a:t>
            </a:r>
            <a:r>
              <a:rPr lang="ru-RU" dirty="0" smtClean="0"/>
              <a:t> тип интеграции учебного материала. </a:t>
            </a:r>
          </a:p>
          <a:p>
            <a:pPr algn="just"/>
            <a:r>
              <a:rPr lang="ru-RU" i="1" dirty="0" smtClean="0"/>
              <a:t>Проектирование программ ВД по принципу «</a:t>
            </a:r>
            <a:r>
              <a:rPr lang="ru-RU" i="1" dirty="0" err="1" smtClean="0"/>
              <a:t>метапредметности</a:t>
            </a:r>
            <a:r>
              <a:rPr lang="ru-RU" i="1" dirty="0" smtClean="0"/>
              <a:t>», он состоит в обучении школьников общим приемам, техникам, схемам, образцам мыслительной работы, которые лежат над предметами, поверх предметов, но которые воспроизводятся при работе с любым предметным материалом. Основным инструментом станут технологии.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8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деятельность И ИНДИВИДУАЛЬНЫЙ ИТОГОВЫЙ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рекомендации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38" t="1219" r="15972" b="10903"/>
          <a:stretch/>
        </p:blipFill>
        <p:spPr>
          <a:xfrm>
            <a:off x="2286333" y="2086494"/>
            <a:ext cx="6997840" cy="47133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689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FFFFFF"/>
                </a:solidFill>
                <a:latin typeface="din-next-w01-light"/>
              </a:rPr>
              <a:t>ПРОЕКТНАЯ ДЕЯТЕЛЬНОСТЬ</a:t>
            </a:r>
            <a:endParaRPr lang="ru-RU" dirty="0">
              <a:solidFill>
                <a:srgbClr val="605E5E"/>
              </a:solidFill>
              <a:latin typeface="din-next-w01-light"/>
            </a:endParaRPr>
          </a:p>
          <a:p>
            <a:pPr fontAlgn="base"/>
            <a:r>
              <a:rPr lang="ru-RU" dirty="0">
                <a:latin typeface="din-next-w01-light"/>
                <a:hlinkClick r:id="rId3"/>
              </a:rPr>
              <a:t>Проект</a:t>
            </a:r>
            <a:r>
              <a:rPr lang="ru-RU" dirty="0">
                <a:latin typeface="din-next-w01-light"/>
              </a:rPr>
              <a:t> "Методические рекомендации для руководителей общеобразовательных организаций и методических объединений учителей по организации проектной деятельности в рамках реализации ФГОС основного общего образования"</a:t>
            </a:r>
            <a:endParaRPr lang="ru-RU" b="0" i="0" dirty="0">
              <a:effectLst/>
              <a:latin typeface="din-next-w01-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1556" y="1268976"/>
            <a:ext cx="606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www.spbfgos.org/srednee-polnoe-obshee-obrazovanie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4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ПОДХОДЫ К ОЦЕНИВАНИЮ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392" y="426720"/>
            <a:ext cx="9485376" cy="5291328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ru-RU" dirty="0"/>
              <a:t> Всякий раз, когда в текущем процессе появляются отклонения, надо задать следующие вопросы: </a:t>
            </a:r>
            <a:br>
              <a:rPr lang="ru-RU" dirty="0"/>
            </a:br>
            <a:r>
              <a:rPr lang="ru-RU" i="1" dirty="0"/>
              <a:t>     «Это случилось потому, что </a:t>
            </a:r>
            <a:r>
              <a:rPr lang="ru-RU" b="1" i="1" dirty="0"/>
              <a:t>у нас не было стандарта? 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      Это случилось потому, что </a:t>
            </a:r>
            <a:r>
              <a:rPr lang="ru-RU" b="1" i="1" dirty="0"/>
              <a:t>мы не следовали стандарту?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      Это случилось потому, что </a:t>
            </a:r>
            <a:r>
              <a:rPr lang="ru-RU" b="1" i="1" dirty="0"/>
              <a:t>стандарт не был адекватным?</a:t>
            </a:r>
            <a:endParaRPr lang="ru-RU" i="1" dirty="0"/>
          </a:p>
          <a:p>
            <a:pPr algn="just">
              <a:defRPr/>
            </a:pPr>
            <a:endParaRPr lang="ru-RU" b="1" i="1" dirty="0"/>
          </a:p>
          <a:p>
            <a:pPr marL="0" indent="0" algn="r">
              <a:buNone/>
              <a:defRPr/>
            </a:pPr>
            <a:r>
              <a:rPr lang="ru-RU" b="1" i="1" dirty="0" err="1"/>
              <a:t>Масааки</a:t>
            </a:r>
            <a:r>
              <a:rPr lang="ru-RU" b="1" i="1" dirty="0"/>
              <a:t> </a:t>
            </a:r>
            <a:r>
              <a:rPr lang="ru-RU" b="1" i="1" dirty="0" err="1"/>
              <a:t>Имаи</a:t>
            </a: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японский консультант по менеджменту, автор концепции Непрерывного совершенствования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8323" y="123121"/>
            <a:ext cx="10515600" cy="1325563"/>
          </a:xfrm>
        </p:spPr>
        <p:txBody>
          <a:bodyPr/>
          <a:lstStyle/>
          <a:p>
            <a:r>
              <a:rPr lang="ru-RU" dirty="0" smtClean="0"/>
              <a:t>Оценка</a:t>
            </a:r>
            <a:endParaRPr lang="ru-RU" dirty="0"/>
          </a:p>
        </p:txBody>
      </p:sp>
      <p:pic>
        <p:nvPicPr>
          <p:cNvPr id="7" name="Рисунок 15" descr="C:\Users\Муштавинская\Pictures\978-5-9925-1021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13" y="1097280"/>
            <a:ext cx="2935705" cy="4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300" y="2364682"/>
            <a:ext cx="2903621" cy="4169336"/>
          </a:xfrm>
          <a:prstGeom prst="rect">
            <a:avLst/>
          </a:prstGeom>
        </p:spPr>
      </p:pic>
      <p:pic>
        <p:nvPicPr>
          <p:cNvPr id="10" name="Рисунок 14" descr="C:\Users\Муштавинская\Pictures\978-5-9925-1022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74" y="1393984"/>
            <a:ext cx="2817069" cy="42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186" y="1382799"/>
            <a:ext cx="2848359" cy="4169337"/>
          </a:xfrm>
          <a:prstGeom prst="rect">
            <a:avLst/>
          </a:prstGeom>
        </p:spPr>
      </p:pic>
      <p:pic>
        <p:nvPicPr>
          <p:cNvPr id="8194" name="Picture 2" descr="http://karo.spb.ru/wa-data/public/shop/products/78/24/12478/images/3298/3298.9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95" y="2286000"/>
            <a:ext cx="2926698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13" t="15304" r="15114" b="3787"/>
          <a:stretch/>
        </p:blipFill>
        <p:spPr>
          <a:xfrm>
            <a:off x="283783" y="259773"/>
            <a:ext cx="11499507" cy="72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5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 b="10133"/>
          <a:stretch>
            <a:fillRect/>
          </a:stretch>
        </p:blipFill>
        <p:spPr bwMode="auto">
          <a:xfrm>
            <a:off x="0" y="-323994"/>
            <a:ext cx="12192000" cy="78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3764" y="0"/>
            <a:ext cx="4935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800" dirty="0">
                <a:latin typeface="Calibri" panose="020F0502020204030204" pitchFamily="34" charset="0"/>
                <a:hlinkClick r:id="rId3"/>
              </a:rPr>
              <a:t>http://www.spbfgos.org/</a:t>
            </a:r>
            <a:endParaRPr lang="en-US" alt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52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869" t="3787" r="-853"/>
          <a:stretch/>
        </p:blipFill>
        <p:spPr>
          <a:xfrm>
            <a:off x="445077" y="-353291"/>
            <a:ext cx="10726882" cy="7533409"/>
          </a:xfrm>
          <a:prstGeom prst="rect">
            <a:avLst/>
          </a:prstGeom>
        </p:spPr>
      </p:pic>
      <p:sp>
        <p:nvSpPr>
          <p:cNvPr id="3" name="Дуга 2"/>
          <p:cNvSpPr/>
          <p:nvPr/>
        </p:nvSpPr>
        <p:spPr>
          <a:xfrm>
            <a:off x="6089073" y="-9351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69782" y="551011"/>
            <a:ext cx="2517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www.spbappo.ru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95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52" t="7879" r="10597" b="3334"/>
          <a:stretch/>
        </p:blipFill>
        <p:spPr>
          <a:xfrm>
            <a:off x="347529" y="0"/>
            <a:ext cx="11279898" cy="69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Кафедра основного и среднего общего образования СПб АППО:</a:t>
            </a:r>
          </a:p>
          <a:p>
            <a:r>
              <a:rPr lang="ru-RU" dirty="0"/>
              <a:t>кабинет: 405-406</a:t>
            </a:r>
            <a:br>
              <a:rPr lang="ru-RU" dirty="0"/>
            </a:br>
            <a:r>
              <a:rPr lang="ru-RU" dirty="0"/>
              <a:t>эл. адрес:</a:t>
            </a:r>
            <a:r>
              <a:rPr lang="ru-RU" dirty="0">
                <a:hlinkClick r:id="rId2" action="ppaction://hlinkfile"/>
              </a:rPr>
              <a:t> </a:t>
            </a:r>
            <a:r>
              <a:rPr lang="ru-RU" dirty="0">
                <a:hlinkClick r:id="rId3"/>
              </a:rPr>
              <a:t>kosoospb@gmail.com</a:t>
            </a:r>
            <a:r>
              <a:rPr lang="ru-RU" dirty="0"/>
              <a:t>/</a:t>
            </a:r>
            <a:br>
              <a:rPr lang="ru-RU" dirty="0"/>
            </a:br>
            <a:r>
              <a:rPr lang="ru-RU" dirty="0"/>
              <a:t>тел. 764-61-93</a:t>
            </a:r>
          </a:p>
        </p:txBody>
      </p:sp>
    </p:spTree>
    <p:extLst>
      <p:ext uri="{BB962C8B-B14F-4D97-AF65-F5344CB8AC3E}">
        <p14:creationId xmlns:p14="http://schemas.microsoft.com/office/powerpoint/2010/main" val="405071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i="1" dirty="0" smtClean="0">
                <a:latin typeface="Calibri" pitchFamily="34" charset="0"/>
              </a:rPr>
              <a:t>ФГОС в</a:t>
            </a:r>
            <a:r>
              <a:rPr lang="ru-RU" dirty="0"/>
              <a:t> №273-ФЗ</a:t>
            </a:r>
            <a:r>
              <a:rPr lang="ru-RU" altLang="ru-RU" i="1" dirty="0" smtClean="0">
                <a:latin typeface="Calibri" pitchFamily="34" charset="0"/>
              </a:rPr>
              <a:t> «Законе об образовании»</a:t>
            </a:r>
            <a:r>
              <a:rPr lang="ru-RU" altLang="ru-RU" b="1" i="1" dirty="0">
                <a:latin typeface="Calibri" pitchFamily="34" charset="0"/>
              </a:rPr>
              <a:t> (ст.2)</a:t>
            </a:r>
            <a:br>
              <a:rPr lang="ru-RU" altLang="ru-RU" b="1" i="1" dirty="0">
                <a:latin typeface="Calibri" pitchFamily="34" charset="0"/>
              </a:rPr>
            </a:br>
            <a:endParaRPr altLang="ru-RU" i="1" dirty="0" smtClean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46809" y="1488831"/>
            <a:ext cx="10906991" cy="5109396"/>
          </a:xfrm>
        </p:spPr>
        <p:txBody>
          <a:bodyPr/>
          <a:lstStyle/>
          <a:p>
            <a:pPr algn="just" hangingPunct="1">
              <a:lnSpc>
                <a:spcPct val="90000"/>
              </a:lnSpc>
              <a:spcBef>
                <a:spcPts val="500"/>
              </a:spcBef>
            </a:pPr>
            <a:r>
              <a:rPr lang="ru-RU" altLang="ru-RU" sz="2400" b="1" i="1" dirty="0" smtClean="0">
                <a:latin typeface="Calibri" pitchFamily="34" charset="0"/>
              </a:rPr>
              <a:t>Качество образования – </a:t>
            </a:r>
            <a:r>
              <a:rPr lang="ru-RU" altLang="ru-RU" sz="2400" i="1" dirty="0" smtClean="0">
                <a:latin typeface="Calibri" pitchFamily="34" charset="0"/>
              </a:rPr>
              <a:t>комплексная характеристика образования, выражающая </a:t>
            </a:r>
            <a:r>
              <a:rPr lang="ru-RU" altLang="ru-RU" sz="2400" b="1" i="1" dirty="0" smtClean="0">
                <a:latin typeface="Calibri" pitchFamily="34" charset="0"/>
              </a:rPr>
              <a:t>степень его соответствия федеральным государственным образовательным стандартам и федеральным государственным требованиям (образовательным стандартам и требованиям, устанавливаемым университетами) и (или) потребностям заказчика образовательных услуг, социальным и личностным ожиданиям человека</a:t>
            </a:r>
          </a:p>
          <a:p>
            <a:pPr algn="just">
              <a:spcBef>
                <a:spcPts val="500"/>
              </a:spcBef>
            </a:pPr>
            <a:r>
              <a:rPr lang="ru-RU" sz="2400" b="1" i="1" dirty="0" smtClean="0"/>
              <a:t>Федеральный </a:t>
            </a:r>
            <a:r>
              <a:rPr lang="ru-RU" sz="2400" b="1" i="1" dirty="0"/>
              <a:t>государственный образовательный стандарт </a:t>
            </a:r>
            <a:r>
              <a:rPr lang="ru-RU" sz="2400" dirty="0"/>
              <a:t>- совокупность 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2400" dirty="0" smtClean="0"/>
              <a:t>образования</a:t>
            </a:r>
            <a:endParaRPr lang="ru-RU" sz="2400" dirty="0"/>
          </a:p>
          <a:p>
            <a:pPr algn="just" hangingPunct="1">
              <a:lnSpc>
                <a:spcPct val="90000"/>
              </a:lnSpc>
              <a:spcBef>
                <a:spcPts val="500"/>
              </a:spcBef>
            </a:pPr>
            <a:endParaRPr lang="ru-RU" altLang="ru-RU" sz="2000" b="1" i="1" dirty="0" smtClean="0">
              <a:latin typeface="Calibri" pitchFamily="34" charset="0"/>
            </a:endParaRPr>
          </a:p>
          <a:p>
            <a:pPr hangingPunct="1">
              <a:lnSpc>
                <a:spcPct val="90000"/>
              </a:lnSpc>
            </a:pPr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28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825624"/>
            <a:ext cx="11010900" cy="476221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Проблема «неприятия» стандарта связана, прежде всего, с неприятием системно-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подхода, «новой дидактики» обучения</a:t>
            </a:r>
          </a:p>
          <a:p>
            <a:pPr algn="just"/>
            <a:r>
              <a:rPr lang="ru-RU" dirty="0" smtClean="0"/>
              <a:t> Российская школа традиционно опиралась на </a:t>
            </a:r>
            <a:r>
              <a:rPr lang="ru-RU" dirty="0" err="1" smtClean="0"/>
              <a:t>Гербартовскую</a:t>
            </a:r>
            <a:r>
              <a:rPr lang="ru-RU" dirty="0" smtClean="0"/>
              <a:t> дидактику, где  «</a:t>
            </a:r>
            <a:r>
              <a:rPr lang="ru-RU" dirty="0"/>
              <a:t>целью обучения в школе является передача учащимся готовых знаний, подлежащих заучиванию и безусловному принятию к действию; активным в школе должен быть прежде всего </a:t>
            </a:r>
            <a:r>
              <a:rPr lang="ru-RU" dirty="0" smtClean="0"/>
              <a:t>учитель…» на </a:t>
            </a:r>
            <a:r>
              <a:rPr lang="ru-RU" dirty="0" err="1" smtClean="0"/>
              <a:t>знаниевый</a:t>
            </a:r>
            <a:r>
              <a:rPr lang="ru-RU" dirty="0" smtClean="0"/>
              <a:t> репродуктивный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103763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5. В основе Стандарта лежит </a:t>
            </a:r>
            <a:r>
              <a:rPr lang="ru-RU" b="1" i="1" dirty="0"/>
              <a:t>системно-</a:t>
            </a:r>
            <a:r>
              <a:rPr lang="ru-RU" b="1" i="1" dirty="0" err="1"/>
              <a:t>деятельностный</a:t>
            </a:r>
            <a:r>
              <a:rPr lang="ru-RU" b="1" i="1" dirty="0"/>
              <a:t> подход</a:t>
            </a:r>
            <a:r>
              <a:rPr lang="ru-RU" dirty="0"/>
              <a:t>, который обеспечивает:</a:t>
            </a:r>
          </a:p>
          <a:p>
            <a:r>
              <a:rPr lang="ru-RU" dirty="0"/>
              <a:t>формирование готовности к саморазвитию и непрерывному </a:t>
            </a:r>
            <a:r>
              <a:rPr lang="ru-RU" dirty="0" smtClean="0"/>
              <a:t>образованию;</a:t>
            </a:r>
          </a:p>
          <a:p>
            <a:r>
              <a:rPr lang="ru-RU" dirty="0" smtClean="0"/>
              <a:t>проектирование </a:t>
            </a:r>
            <a:r>
              <a:rPr lang="ru-RU" dirty="0"/>
              <a:t>и конструирование социальной среды развития обучающихся в системе </a:t>
            </a:r>
            <a:r>
              <a:rPr lang="ru-RU" dirty="0" smtClean="0"/>
              <a:t>образования;</a:t>
            </a:r>
          </a:p>
          <a:p>
            <a:r>
              <a:rPr lang="ru-RU" dirty="0" smtClean="0"/>
              <a:t>активную </a:t>
            </a:r>
            <a:r>
              <a:rPr lang="ru-RU" dirty="0"/>
              <a:t>учебно-познавательную деятельность обучающихся;</a:t>
            </a:r>
            <a:br>
              <a:rPr lang="ru-RU" dirty="0"/>
            </a:br>
            <a:r>
              <a:rPr lang="ru-RU" dirty="0"/>
              <a:t>построение образовательного процесса с учетом индивидуальных возрастных, психологических и физиологических особенностей </a:t>
            </a:r>
            <a:r>
              <a:rPr lang="ru-RU" dirty="0" smtClean="0"/>
              <a:t>обучающихся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9463" y="227691"/>
            <a:ext cx="9088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Приказ Министерства образования и науки Российской Федерации от 17 декабря 2010 г. N 1897 "Об утверждении федерального государственного образовательного стандарта основного общего образования". </a:t>
            </a:r>
            <a:r>
              <a:rPr lang="ru-RU" u="sng" dirty="0">
                <a:hlinkClick r:id="rId2"/>
              </a:rPr>
              <a:t>http://rg.ru/2010/12/19/obrstandart-site-dok.html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9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МЕТАПРЕДМЕТЫ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96733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88" y="1825624"/>
            <a:ext cx="11083212" cy="50323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основе - идея </a:t>
            </a:r>
            <a:r>
              <a:rPr lang="ru-RU" dirty="0"/>
              <a:t>Александра Григорьевича </a:t>
            </a:r>
            <a:r>
              <a:rPr lang="ru-RU" dirty="0" err="1"/>
              <a:t>Асмолова</a:t>
            </a:r>
            <a:r>
              <a:rPr lang="ru-RU" dirty="0"/>
              <a:t>, которая  трактует </a:t>
            </a:r>
            <a:r>
              <a:rPr lang="ru-RU" b="1" i="1" dirty="0" err="1"/>
              <a:t>метапредметный</a:t>
            </a:r>
            <a:r>
              <a:rPr lang="ru-RU" b="1" i="1" dirty="0"/>
              <a:t> подход как освоение учащимся </a:t>
            </a:r>
            <a:r>
              <a:rPr lang="ru-RU" b="1" i="1" dirty="0" smtClean="0"/>
              <a:t>УУД</a:t>
            </a:r>
            <a:endParaRPr lang="ru-RU" dirty="0" smtClean="0"/>
          </a:p>
          <a:p>
            <a:r>
              <a:rPr lang="ru-RU" dirty="0" smtClean="0"/>
              <a:t>Метапредметные </a:t>
            </a:r>
            <a:r>
              <a:rPr lang="ru-RU" dirty="0"/>
              <a:t>результаты (по А.Г. </a:t>
            </a:r>
            <a:r>
              <a:rPr lang="ru-RU" dirty="0" err="1"/>
              <a:t>Асмолову</a:t>
            </a:r>
            <a:r>
              <a:rPr lang="ru-RU" dirty="0"/>
              <a:t>)</a:t>
            </a:r>
            <a:r>
              <a:rPr lang="ru-RU" b="1" dirty="0"/>
              <a:t>  </a:t>
            </a:r>
            <a:r>
              <a:rPr lang="ru-RU" dirty="0"/>
              <a:t>включают </a:t>
            </a:r>
            <a:r>
              <a:rPr lang="ru-RU" b="1" i="1" dirty="0"/>
              <a:t>освоенные обучающимися универсальные учебные действия (познавательные, регулятивные и коммуникативные), обеспечивающие овладение ключевыми компетенциями, составляющими  основу умения </a:t>
            </a:r>
            <a:r>
              <a:rPr lang="ru-RU" b="1" i="1" dirty="0" smtClean="0"/>
              <a:t>учиться</a:t>
            </a:r>
          </a:p>
          <a:p>
            <a:r>
              <a:rPr lang="ru-RU" b="1" i="1" dirty="0" smtClean="0"/>
              <a:t>Универсальные </a:t>
            </a:r>
            <a:r>
              <a:rPr lang="ru-RU" b="1" i="1" dirty="0"/>
              <a:t>учебные действия - это и есть </a:t>
            </a:r>
            <a:r>
              <a:rPr lang="ru-RU" b="1" i="1" dirty="0" err="1"/>
              <a:t>метаумения</a:t>
            </a:r>
            <a:r>
              <a:rPr lang="ru-RU" b="1" i="1" dirty="0"/>
              <a:t>, </a:t>
            </a:r>
            <a:r>
              <a:rPr lang="ru-RU" dirty="0"/>
              <a:t>которые в новом стандарте являются  основой метапредметных результатов освоения основной образовательной </a:t>
            </a:r>
            <a:r>
              <a:rPr lang="ru-RU" dirty="0" smtClean="0"/>
              <a:t>программы</a:t>
            </a:r>
          </a:p>
          <a:p>
            <a:r>
              <a:rPr lang="ru-RU" dirty="0" smtClean="0"/>
              <a:t>Идея </a:t>
            </a:r>
            <a:r>
              <a:rPr lang="ru-RU" dirty="0"/>
              <a:t>А.Г. </a:t>
            </a:r>
            <a:r>
              <a:rPr lang="ru-RU" dirty="0" err="1"/>
              <a:t>Асмолова</a:t>
            </a:r>
            <a:r>
              <a:rPr lang="ru-RU" dirty="0"/>
              <a:t> интересна тем, что позволяет </a:t>
            </a:r>
            <a:r>
              <a:rPr lang="ru-RU" b="1" dirty="0"/>
              <a:t>формировать метапредметные результаты в процессе изучения  всех без исключения школьных предметов</a:t>
            </a:r>
            <a:r>
              <a:rPr lang="ru-RU" dirty="0"/>
              <a:t>.  В предметах порождаются метапредметные результаты, которые являются универсальными умениями. Эти результаты используются в других предметах, в познавательной и социальной практике ученика. Главным средством, обеспечивающим достижение этих результатов, является учебная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pic>
        <p:nvPicPr>
          <p:cNvPr id="3074" name="Picture 2" descr="http://korchagina59.ru/%D1%80%D0%B0%D0%B7%D0%BD%D0%BE%D0%B5/%D0%BC%D0%B5%D1%82%D0%B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6"/>
            <a:ext cx="1514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Серия книг издательства КАРО, СПб и «Русское слово. Учебник», Москва</a:t>
            </a:r>
            <a:endParaRPr lang="ru-RU" sz="3200" b="1" i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48438" y="1510687"/>
            <a:ext cx="3553688" cy="5220000"/>
          </a:xfrm>
          <a:prstGeom prst="rect">
            <a:avLst/>
          </a:prstGeom>
        </p:spPr>
      </p:pic>
      <p:pic>
        <p:nvPicPr>
          <p:cNvPr id="1026" name="Picture 2" descr="Новая идеология ФГОС: реализация системно-деятельностного подхода в образовании: методическое пособие. Даутова О.Б., Муштавинская И.В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60" y="1690687"/>
            <a:ext cx="3325754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karo.spb.ru/wa-data/public/shop/products/73/23/12373/images/1924/1924.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638" y="1690687"/>
            <a:ext cx="3404489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6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Урок, как пространство формирования метапредметных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latin typeface="Calibri" pitchFamily="34" charset="0"/>
              </a:rPr>
              <a:t>Современный урок должен соответствовать запросам государства, т.е. должен готовить ребенка к жизни в высокотехнологичном конкурентном мире. На уроке должны формироваться навыки самостоятельного и критического мышления, творческое мышление, умение работать с информацией, умение учиться, работать в коллективе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3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676</Words>
  <Application>Microsoft Office PowerPoint</Application>
  <PresentationFormat>Широкоэкранный</PresentationFormat>
  <Paragraphs>62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din-next-w01-light</vt:lpstr>
      <vt:lpstr>PT Sans</vt:lpstr>
      <vt:lpstr>Times New Roman</vt:lpstr>
      <vt:lpstr>Тема Office</vt:lpstr>
      <vt:lpstr>Презентация PowerPoint</vt:lpstr>
      <vt:lpstr>Презентация PowerPoint</vt:lpstr>
      <vt:lpstr>ФГОС в №273-ФЗ «Законе об образовании» (ст.2) </vt:lpstr>
      <vt:lpstr>Презентация PowerPoint</vt:lpstr>
      <vt:lpstr>Презентация PowerPoint</vt:lpstr>
      <vt:lpstr>МЕТАПРЕДМЕТЫ</vt:lpstr>
      <vt:lpstr>Презентация PowerPoint</vt:lpstr>
      <vt:lpstr>Серия книг издательства КАРО, СПб и «Русское слово. Учебник», Москва</vt:lpstr>
      <vt:lpstr>Урок, как пространство формирования метапредметных результатов</vt:lpstr>
      <vt:lpstr>Не только или не столько  знания, но и…</vt:lpstr>
      <vt:lpstr>Урок, как пространство формирования метапредметных результатов</vt:lpstr>
      <vt:lpstr>Технологии </vt:lpstr>
      <vt:lpstr>ВНЕУРОЧНАЯ ДЕЯТЕЛЬНОСТЬ</vt:lpstr>
      <vt:lpstr>Внеурочная деятельность</vt:lpstr>
      <vt:lpstr>Презентация PowerPoint</vt:lpstr>
      <vt:lpstr>Метарезультаты во внеурочной деятельности</vt:lpstr>
      <vt:lpstr>Проектная деятельность И ИНДИВИДУАЛЬНЫЙ ИТОГОВЫЙ ПРОЕКТ</vt:lpstr>
      <vt:lpstr>Методические рекомендации</vt:lpstr>
      <vt:lpstr>НОВЫЕ ПОДХОДЫ К ОЦЕНИВАНИЮ РЕЗУЛЬТАТОВ</vt:lpstr>
      <vt:lpstr>Оценка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муштавинская</dc:creator>
  <cp:lastModifiedBy>ирина муштавинская</cp:lastModifiedBy>
  <cp:revision>50</cp:revision>
  <cp:lastPrinted>2017-09-20T13:51:05Z</cp:lastPrinted>
  <dcterms:created xsi:type="dcterms:W3CDTF">2016-08-26T09:44:54Z</dcterms:created>
  <dcterms:modified xsi:type="dcterms:W3CDTF">2017-11-05T16:33:45Z</dcterms:modified>
</cp:coreProperties>
</file>